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6"/>
  </p:notesMasterIdLst>
  <p:sldIdLst>
    <p:sldId id="257" r:id="rId2"/>
    <p:sldId id="259" r:id="rId3"/>
    <p:sldId id="260" r:id="rId4"/>
    <p:sldId id="261" r:id="rId5"/>
    <p:sldId id="263" r:id="rId6"/>
    <p:sldId id="264" r:id="rId7"/>
    <p:sldId id="272" r:id="rId8"/>
    <p:sldId id="262" r:id="rId9"/>
    <p:sldId id="265" r:id="rId10"/>
    <p:sldId id="287" r:id="rId11"/>
    <p:sldId id="268" r:id="rId12"/>
    <p:sldId id="269" r:id="rId13"/>
    <p:sldId id="270" r:id="rId14"/>
    <p:sldId id="288" r:id="rId15"/>
    <p:sldId id="289" r:id="rId16"/>
    <p:sldId id="271" r:id="rId17"/>
    <p:sldId id="266" r:id="rId18"/>
    <p:sldId id="324" r:id="rId19"/>
    <p:sldId id="325" r:id="rId20"/>
    <p:sldId id="306" r:id="rId21"/>
    <p:sldId id="291" r:id="rId22"/>
    <p:sldId id="303" r:id="rId23"/>
    <p:sldId id="292" r:id="rId24"/>
    <p:sldId id="309" r:id="rId25"/>
    <p:sldId id="312" r:id="rId26"/>
    <p:sldId id="308" r:id="rId27"/>
    <p:sldId id="313" r:id="rId28"/>
    <p:sldId id="302" r:id="rId29"/>
    <p:sldId id="318" r:id="rId30"/>
    <p:sldId id="319" r:id="rId31"/>
    <p:sldId id="321" r:id="rId32"/>
    <p:sldId id="332" r:id="rId33"/>
    <p:sldId id="314" r:id="rId34"/>
    <p:sldId id="316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307" r:id="rId45"/>
    <p:sldId id="294" r:id="rId46"/>
    <p:sldId id="317" r:id="rId47"/>
    <p:sldId id="295" r:id="rId48"/>
    <p:sldId id="296" r:id="rId49"/>
    <p:sldId id="330" r:id="rId50"/>
    <p:sldId id="297" r:id="rId51"/>
    <p:sldId id="298" r:id="rId52"/>
    <p:sldId id="299" r:id="rId53"/>
    <p:sldId id="331" r:id="rId54"/>
    <p:sldId id="301" r:id="rId55"/>
    <p:sldId id="300" r:id="rId56"/>
    <p:sldId id="282" r:id="rId57"/>
    <p:sldId id="283" r:id="rId58"/>
    <p:sldId id="327" r:id="rId59"/>
    <p:sldId id="328" r:id="rId60"/>
    <p:sldId id="326" r:id="rId61"/>
    <p:sldId id="284" r:id="rId62"/>
    <p:sldId id="285" r:id="rId63"/>
    <p:sldId id="329" r:id="rId64"/>
    <p:sldId id="286" r:id="rId65"/>
  </p:sldIdLst>
  <p:sldSz cx="9144000" cy="6858000" type="screen4x3"/>
  <p:notesSz cx="6858000" cy="9144000"/>
  <p:embeddedFontLst>
    <p:embeddedFont>
      <p:font typeface="DX경필명조B" panose="02010606000101010101" pitchFamily="2" charset="-127"/>
      <p:regular r:id="rId67"/>
    </p:embeddedFont>
    <p:embeddedFont>
      <p:font typeface="Ebrima" panose="02000000000000000000" pitchFamily="2" charset="0"/>
      <p:regular r:id="rId68"/>
      <p:bold r:id="rId69"/>
    </p:embeddedFont>
    <p:embeddedFont>
      <p:font typeface="맑은 고딕" panose="020B0502040504020204" pitchFamily="34" charset="0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456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font" Target="fonts/font2.fntdata" /><Relationship Id="rId7" Type="http://schemas.openxmlformats.org/officeDocument/2006/relationships/slide" Target="slides/slide6.xml" /><Relationship Id="rId71" Type="http://schemas.openxmlformats.org/officeDocument/2006/relationships/font" Target="fonts/font5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notesMaster" Target="notesMasters/notesMaster1.xml" /><Relationship Id="rId7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font" Target="fonts/font3.fntdata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presProps" Target="presProps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font" Target="fonts/font1.fntdata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font" Target="fonts/font4.fntdata" /><Relationship Id="rId75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E2180-348F-4FCF-A79A-B81D7D257C29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53CED-D874-4B3E-B4C8-47DCB9FE9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53CED-D874-4B3E-B4C8-47DCB9FE9F7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2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4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7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0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8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177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44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4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077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66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38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9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5BCA9-547A-4E06-B2AB-776B520477DC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D0C6E-DC5A-4941-B057-B3C8EE6AD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58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 /><Relationship Id="rId3" Type="http://schemas.openxmlformats.org/officeDocument/2006/relationships/image" Target="../media/image12.png" /><Relationship Id="rId7" Type="http://schemas.openxmlformats.org/officeDocument/2006/relationships/image" Target="../media/image16.JP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JPG" /><Relationship Id="rId5" Type="http://schemas.openxmlformats.org/officeDocument/2006/relationships/image" Target="../media/image14.JPG" /><Relationship Id="rId4" Type="http://schemas.openxmlformats.org/officeDocument/2006/relationships/image" Target="../media/image13.JPG" /><Relationship Id="rId9" Type="http://schemas.openxmlformats.org/officeDocument/2006/relationships/image" Target="../media/image18.JP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 /><Relationship Id="rId2" Type="http://schemas.openxmlformats.org/officeDocument/2006/relationships/image" Target="../media/image32.JP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7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7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7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7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7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7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7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7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7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7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7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7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7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 /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7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7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7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 /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7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7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7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7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 /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7.xml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 /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7.xml" 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 /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7.xml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7.xml" 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 /><Relationship Id="rId1" Type="http://schemas.openxmlformats.org/officeDocument/2006/relationships/slideLayout" Target="../slideLayouts/slideLayout7.xml" 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843808" y="1484784"/>
            <a:ext cx="62391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>
                <a:solidFill>
                  <a:schemeClr val="tx2">
                    <a:lumMod val="50000"/>
                  </a:schemeClr>
                </a:solidFill>
                <a:effectLst/>
                <a:latin typeface="DX경필명조B" pitchFamily="2" charset="-127"/>
                <a:ea typeface="DX경필명조B" pitchFamily="2" charset="-127"/>
              </a:rPr>
              <a:t>What factors will </a:t>
            </a:r>
          </a:p>
          <a:p>
            <a:pPr algn="r"/>
            <a:r>
              <a:rPr lang="en-US" altLang="ko-KR" sz="5400">
                <a:solidFill>
                  <a:schemeClr val="tx2">
                    <a:lumMod val="50000"/>
                  </a:schemeClr>
                </a:solidFill>
                <a:effectLst/>
                <a:latin typeface="DX경필명조B" pitchFamily="2" charset="-127"/>
                <a:ea typeface="DX경필명조B" pitchFamily="2" charset="-127"/>
              </a:rPr>
              <a:t>affect your grades?</a:t>
            </a:r>
            <a:endParaRPr lang="ko-KR" altLang="en-US" sz="5400" dirty="0">
              <a:solidFill>
                <a:schemeClr val="tx2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0F41A4-DE89-4186-9488-B4DCB0FC34C8}"/>
              </a:ext>
            </a:extLst>
          </p:cNvPr>
          <p:cNvGrpSpPr/>
          <p:nvPr/>
        </p:nvGrpSpPr>
        <p:grpSpPr>
          <a:xfrm>
            <a:off x="2843808" y="3355043"/>
            <a:ext cx="5974036" cy="180000"/>
            <a:chOff x="3791745" y="3355043"/>
            <a:chExt cx="7965380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/>
            <p:nvPr/>
          </p:nvCxnSpPr>
          <p:spPr>
            <a:xfrm>
              <a:off x="3791745" y="3429000"/>
              <a:ext cx="7965380" cy="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7728182" y="3355043"/>
              <a:ext cx="180000" cy="180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A90D20-11BA-49C7-BAF0-B303194ECC57}"/>
              </a:ext>
            </a:extLst>
          </p:cNvPr>
          <p:cNvGrpSpPr/>
          <p:nvPr/>
        </p:nvGrpSpPr>
        <p:grpSpPr>
          <a:xfrm>
            <a:off x="0" y="1"/>
            <a:ext cx="3019610" cy="6502615"/>
            <a:chOff x="0" y="0"/>
            <a:chExt cx="4026147" cy="650261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A9F131-C806-4B87-8F21-8217CEB0F73F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28251C-818C-4F6E-81A8-C73DA45F00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C77127-6385-436A-A633-C405DA073EF0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04C8EF4-B16C-4181-A886-C661F108D6CC}"/>
                </a:ext>
              </a:extLst>
            </p:cNvPr>
            <p:cNvSpPr/>
            <p:nvPr/>
          </p:nvSpPr>
          <p:spPr>
            <a:xfrm rot="5400000">
              <a:off x="406038" y="5614573"/>
              <a:ext cx="367338" cy="316671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148064" y="558924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2014024007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김민기</a:t>
            </a:r>
            <a:endParaRPr lang="en-US" altLang="ko-KR" sz="2400">
              <a:solidFill>
                <a:schemeClr val="accent1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r"/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2014024028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이준호</a:t>
            </a:r>
            <a:endParaRPr lang="en-US" altLang="ko-KR" sz="2400">
              <a:solidFill>
                <a:schemeClr val="accent1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r"/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2016111719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전혜린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6C77127-6385-436A-A633-C405DA073EF0}"/>
              </a:ext>
            </a:extLst>
          </p:cNvPr>
          <p:cNvSpPr/>
          <p:nvPr/>
        </p:nvSpPr>
        <p:spPr>
          <a:xfrm>
            <a:off x="323528" y="3032976"/>
            <a:ext cx="135000" cy="180000"/>
          </a:xfrm>
          <a:prstGeom prst="ellipse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789046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834699" y="40466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분석 목표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1124744"/>
            <a:ext cx="334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주말 알코올 섭취량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~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성적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5976664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187624" y="2852936"/>
            <a:ext cx="2664296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779912" y="3212976"/>
            <a:ext cx="1944216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설명선 1 4"/>
          <p:cNvSpPr/>
          <p:nvPr/>
        </p:nvSpPr>
        <p:spPr>
          <a:xfrm>
            <a:off x="5868144" y="3140968"/>
            <a:ext cx="3064841" cy="1296144"/>
          </a:xfrm>
          <a:prstGeom prst="borderCallout1">
            <a:avLst>
              <a:gd name="adj1" fmla="val 48985"/>
              <a:gd name="adj2" fmla="val -354"/>
              <a:gd name="adj3" fmla="val 95445"/>
              <a:gd name="adj4" fmla="val -6593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두 그룹의 평균 성적 차이가 두드러지게 나는 것을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알 수 있다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94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834699" y="40466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분석 목표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20218"/>
            <a:ext cx="408353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23528" y="1124744"/>
            <a:ext cx="334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알코올 섭취량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~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성적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20218"/>
            <a:ext cx="4491602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타원 2"/>
          <p:cNvSpPr/>
          <p:nvPr/>
        </p:nvSpPr>
        <p:spPr>
          <a:xfrm>
            <a:off x="1537725" y="3140968"/>
            <a:ext cx="1589262" cy="1224136"/>
          </a:xfrm>
          <a:prstGeom prst="ellipse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91050" y="2996952"/>
            <a:ext cx="1589262" cy="1224136"/>
          </a:xfrm>
          <a:prstGeom prst="ellipse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/오른쪽 화살표 설명선 3"/>
          <p:cNvSpPr/>
          <p:nvPr/>
        </p:nvSpPr>
        <p:spPr>
          <a:xfrm>
            <a:off x="3203848" y="2132856"/>
            <a:ext cx="2520280" cy="3456384"/>
          </a:xfrm>
          <a:prstGeom prst="leftRightArrowCallout">
            <a:avLst>
              <a:gd name="adj1" fmla="val 21013"/>
              <a:gd name="adj2" fmla="val 25000"/>
              <a:gd name="adj3" fmla="val 15032"/>
              <a:gd name="adj4" fmla="val 48123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성적 </a:t>
            </a:r>
            <a:endParaRPr lang="en-US" altLang="ko-KR" sz="2000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분포의 </a:t>
            </a:r>
            <a:endParaRPr lang="en-US" altLang="ko-KR" sz="2000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범위가</a:t>
            </a:r>
            <a:endParaRPr lang="en-US" altLang="ko-KR" sz="2000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 다르다</a:t>
            </a:r>
            <a:r>
              <a:rPr lang="en-US" altLang="ko-KR" sz="2000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02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834699" y="40466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분석 목표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19975072" descr="EMB00000288154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00808"/>
            <a:ext cx="8297537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3528" y="1124744"/>
            <a:ext cx="334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성별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~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알코올 섭취량</a:t>
            </a:r>
          </a:p>
        </p:txBody>
      </p:sp>
      <p:cxnSp>
        <p:nvCxnSpPr>
          <p:cNvPr id="6" name="직선 연결선 5"/>
          <p:cNvCxnSpPr/>
          <p:nvPr/>
        </p:nvCxnSpPr>
        <p:spPr>
          <a:xfrm flipH="1" flipV="1">
            <a:off x="5868144" y="3248980"/>
            <a:ext cx="412146" cy="2454449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설명선 1 15"/>
          <p:cNvSpPr/>
          <p:nvPr/>
        </p:nvSpPr>
        <p:spPr>
          <a:xfrm>
            <a:off x="4572000" y="1304764"/>
            <a:ext cx="2736304" cy="1260140"/>
          </a:xfrm>
          <a:prstGeom prst="borderCallout1">
            <a:avLst>
              <a:gd name="adj1" fmla="val 24332"/>
              <a:gd name="adj2" fmla="val -254"/>
              <a:gd name="adj3" fmla="val 115690"/>
              <a:gd name="adj4" fmla="val -39067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C00000"/>
                </a:solidFill>
                <a:latin typeface="DX경필명조B" pitchFamily="2" charset="-127"/>
                <a:ea typeface="DX경필명조B" pitchFamily="2" charset="-127"/>
              </a:rPr>
              <a:t>남성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의 경우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모든 레벨에 비중이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고르게 분포되어 있다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sp>
        <p:nvSpPr>
          <p:cNvPr id="4" name="설명선 1 3"/>
          <p:cNvSpPr/>
          <p:nvPr/>
        </p:nvSpPr>
        <p:spPr>
          <a:xfrm>
            <a:off x="5364088" y="1988840"/>
            <a:ext cx="2736304" cy="1260140"/>
          </a:xfrm>
          <a:prstGeom prst="borderCallout1">
            <a:avLst>
              <a:gd name="adj1" fmla="val 24332"/>
              <a:gd name="adj2" fmla="val -254"/>
              <a:gd name="adj3" fmla="val 115690"/>
              <a:gd name="adj4" fmla="val -39067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DX경필명조B" pitchFamily="2" charset="-127"/>
                <a:ea typeface="DX경필명조B" pitchFamily="2" charset="-127"/>
              </a:rPr>
              <a:t>여성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의 경우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Very low 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비율이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압도적으로 높다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8" name="설명선 1 17"/>
          <p:cNvSpPr/>
          <p:nvPr/>
        </p:nvSpPr>
        <p:spPr>
          <a:xfrm>
            <a:off x="3111681" y="4005064"/>
            <a:ext cx="2736304" cy="1260140"/>
          </a:xfrm>
          <a:prstGeom prst="borderCallout1">
            <a:avLst>
              <a:gd name="adj1" fmla="val 24332"/>
              <a:gd name="adj2" fmla="val -254"/>
              <a:gd name="adj3" fmla="val -35018"/>
              <a:gd name="adj4" fmla="val -20339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2"/>
                </a:solidFill>
                <a:latin typeface="DX경필명조B" pitchFamily="2" charset="-127"/>
                <a:ea typeface="DX경필명조B" pitchFamily="2" charset="-127"/>
              </a:rPr>
              <a:t>여성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의 경우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레벨이 올라갈수록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비중이 작아진다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</a:p>
        </p:txBody>
      </p:sp>
      <p:cxnSp>
        <p:nvCxnSpPr>
          <p:cNvPr id="8" name="직선 연결선 7"/>
          <p:cNvCxnSpPr>
            <a:stCxn id="18" idx="2"/>
          </p:cNvCxnSpPr>
          <p:nvPr/>
        </p:nvCxnSpPr>
        <p:spPr>
          <a:xfrm flipH="1">
            <a:off x="2627784" y="4635134"/>
            <a:ext cx="483897" cy="45005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02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4" grpId="0" animBg="1"/>
      <p:bldP spid="4" grpId="1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834699" y="40466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분석 목표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80716"/>
            <a:ext cx="8136904" cy="4916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3528" y="1124744"/>
            <a:ext cx="334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알코올 섭취량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~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결석 수</a:t>
            </a:r>
          </a:p>
        </p:txBody>
      </p:sp>
      <p:sp>
        <p:nvSpPr>
          <p:cNvPr id="2" name="설명선 1 1"/>
          <p:cNvSpPr/>
          <p:nvPr/>
        </p:nvSpPr>
        <p:spPr>
          <a:xfrm>
            <a:off x="6084168" y="1309410"/>
            <a:ext cx="2808312" cy="720080"/>
          </a:xfrm>
          <a:prstGeom prst="borderCallout1">
            <a:avLst>
              <a:gd name="adj1" fmla="val 103551"/>
              <a:gd name="adj2" fmla="val 50633"/>
              <a:gd name="adj3" fmla="val 382143"/>
              <a:gd name="adj4" fmla="val 52163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레벨 중에서 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10~15 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사이의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결석수가 가장 많다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2483768" y="4581128"/>
            <a:ext cx="3168352" cy="1148761"/>
          </a:xfrm>
          <a:prstGeom prst="borderCallout1">
            <a:avLst>
              <a:gd name="adj1" fmla="val -1581"/>
              <a:gd name="adj2" fmla="val 22008"/>
              <a:gd name="adj3" fmla="val -85787"/>
              <a:gd name="adj4" fmla="val 67654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그러나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오히려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알코올 레벨이 낮아질수록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,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 20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 이상의 결석수가 존재한다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3059832" y="3212976"/>
            <a:ext cx="144016" cy="1368152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059832" y="3645024"/>
            <a:ext cx="2880320" cy="936104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02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834699" y="40466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분석 목표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528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공부 시간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~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최종 성적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~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알코올 섭취량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21029032" descr="EMB0000028815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47013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6230" y="5517232"/>
            <a:ext cx="7048138" cy="50405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설명선 1 4"/>
          <p:cNvSpPr/>
          <p:nvPr/>
        </p:nvSpPr>
        <p:spPr>
          <a:xfrm>
            <a:off x="6156176" y="4005064"/>
            <a:ext cx="2232248" cy="1152128"/>
          </a:xfrm>
          <a:prstGeom prst="borderCallout1">
            <a:avLst>
              <a:gd name="adj1" fmla="val 53636"/>
              <a:gd name="adj2" fmla="val -1024"/>
              <a:gd name="adj3" fmla="val 131720"/>
              <a:gd name="adj4" fmla="val -121010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공부시간이 길어도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최종 성적이 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점인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데이터가 존재한다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6230" y="2204864"/>
            <a:ext cx="6760106" cy="108012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설명선 1 6"/>
          <p:cNvSpPr/>
          <p:nvPr/>
        </p:nvSpPr>
        <p:spPr>
          <a:xfrm>
            <a:off x="3014506" y="3861048"/>
            <a:ext cx="3141670" cy="1512168"/>
          </a:xfrm>
          <a:prstGeom prst="borderCallout1">
            <a:avLst>
              <a:gd name="adj1" fmla="val 49760"/>
              <a:gd name="adj2" fmla="val 250"/>
              <a:gd name="adj3" fmla="val -37345"/>
              <a:gd name="adj4" fmla="val -17545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상위권에 분포하는 학생들은 대부분 알코올 섭취량이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낮은 레벨에 속한다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89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834699" y="40466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분석 목표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528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공부 시간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~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최종 성적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~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알코올 섭취량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21029032" descr="EMB0000028815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47013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4139952" y="1988840"/>
            <a:ext cx="1555283" cy="1512168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825029" y="1988840"/>
            <a:ext cx="1555283" cy="1512168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>
            <a:off x="5508104" y="3284984"/>
            <a:ext cx="504056" cy="144016"/>
          </a:xfrm>
          <a:prstGeom prst="left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60032" y="3789040"/>
            <a:ext cx="3312368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C00000"/>
                </a:solidFill>
                <a:latin typeface="DX경필명조B" pitchFamily="2" charset="-127"/>
                <a:ea typeface="DX경필명조B" pitchFamily="2" charset="-127"/>
              </a:rPr>
              <a:t>남성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의 경우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공부시간이 적은 학생들 중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상위권에 분포하는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학생수가 더 많다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11560" y="2060848"/>
            <a:ext cx="1872208" cy="1656184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123728" y="1916832"/>
            <a:ext cx="1872208" cy="1656184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/오른쪽 화살표 19"/>
          <p:cNvSpPr/>
          <p:nvPr/>
        </p:nvSpPr>
        <p:spPr>
          <a:xfrm>
            <a:off x="2123728" y="3573016"/>
            <a:ext cx="504056" cy="144016"/>
          </a:xfrm>
          <a:prstGeom prst="left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83568" y="3941440"/>
            <a:ext cx="3312368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2060"/>
                </a:solidFill>
                <a:latin typeface="DX경필명조B" pitchFamily="2" charset="-127"/>
                <a:ea typeface="DX경필명조B" pitchFamily="2" charset="-127"/>
              </a:rPr>
              <a:t>여성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의 경우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, 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상위권에 속하는 학생일 수록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,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공부 시간이 더 많다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0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 animBg="1"/>
      <p:bldP spid="1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834699" y="40466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분석 목표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9552" y="2924944"/>
            <a:ext cx="79928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DX경필명조B" pitchFamily="2" charset="-127"/>
                <a:ea typeface="DX경필명조B" pitchFamily="2" charset="-127"/>
              </a:rPr>
              <a:t>여러 분석 기법들을 이용하여</a:t>
            </a:r>
            <a:endParaRPr lang="en-US" altLang="ko-KR" sz="3200">
              <a:latin typeface="DX경필명조B" pitchFamily="2" charset="-127"/>
              <a:ea typeface="DX경필명조B" pitchFamily="2" charset="-127"/>
            </a:endParaRPr>
          </a:p>
          <a:p>
            <a:r>
              <a:rPr lang="ko-KR" altLang="en-US" sz="3200">
                <a:latin typeface="DX경필명조B" pitchFamily="2" charset="-127"/>
                <a:ea typeface="DX경필명조B" pitchFamily="2" charset="-127"/>
              </a:rPr>
              <a:t>가장 좋은 분석 기법을 선정하여</a:t>
            </a:r>
            <a:endParaRPr lang="en-US" altLang="ko-KR" sz="3200">
              <a:latin typeface="DX경필명조B" pitchFamily="2" charset="-127"/>
              <a:ea typeface="DX경필명조B" pitchFamily="2" charset="-127"/>
            </a:endParaRPr>
          </a:p>
          <a:p>
            <a:r>
              <a:rPr lang="ko-KR" altLang="en-US" sz="3200">
                <a:latin typeface="DX경필명조B" pitchFamily="2" charset="-127"/>
                <a:ea typeface="DX경필명조B" pitchFamily="2" charset="-127"/>
              </a:rPr>
              <a:t>성적 </a:t>
            </a:r>
            <a:r>
              <a:rPr lang="en-US" altLang="ko-KR" sz="3200">
                <a:latin typeface="DX경필명조B" pitchFamily="2" charset="-127"/>
                <a:ea typeface="DX경필명조B" pitchFamily="2" charset="-127"/>
              </a:rPr>
              <a:t>A</a:t>
            </a:r>
            <a:r>
              <a:rPr lang="ko-KR" altLang="en-US" sz="3200">
                <a:latin typeface="DX경필명조B" pitchFamily="2" charset="-127"/>
                <a:ea typeface="DX경필명조B" pitchFamily="2" charset="-127"/>
              </a:rPr>
              <a:t>등급에 영향을 미치는 변수를 알아보고</a:t>
            </a:r>
            <a:endParaRPr lang="en-US" altLang="ko-KR" sz="3200">
              <a:latin typeface="DX경필명조B" pitchFamily="2" charset="-127"/>
              <a:ea typeface="DX경필명조B" pitchFamily="2" charset="-127"/>
            </a:endParaRPr>
          </a:p>
          <a:p>
            <a:r>
              <a:rPr lang="ko-KR" altLang="en-US" sz="3200">
                <a:latin typeface="DX경필명조B" pitchFamily="2" charset="-127"/>
                <a:ea typeface="DX경필명조B" pitchFamily="2" charset="-127"/>
              </a:rPr>
              <a:t>예측률 구하기</a:t>
            </a:r>
            <a:endParaRPr lang="en-US" altLang="ko-KR" sz="3200"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02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82085" y="1268760"/>
            <a:ext cx="3655791" cy="39604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5333" y="3790781"/>
            <a:ext cx="319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36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1977" y="2361074"/>
            <a:ext cx="2259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0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03</a:t>
            </a:r>
            <a:endParaRPr lang="ko-KR" altLang="en-US" sz="4000" spc="-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42918" y="3012718"/>
            <a:ext cx="31922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89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BF3F03-0BB6-4788-8B52-B2520D5CE429}"/>
              </a:ext>
            </a:extLst>
          </p:cNvPr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경필명조B" pitchFamily="2" charset="-127"/>
                <a:ea typeface="DX경필명조B" pitchFamily="2" charset="-127"/>
              </a:rPr>
              <a:t>GLM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69FEBB6-AACB-4131-8589-F1CC65B5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0" y="1643896"/>
            <a:ext cx="4877848" cy="4881448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C90BC8EA-D209-466F-838F-CC148178A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53" y="2708920"/>
            <a:ext cx="4587240" cy="8305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5E879-0CF2-44FD-82F9-348B756562C7}"/>
              </a:ext>
            </a:extLst>
          </p:cNvPr>
          <p:cNvSpPr/>
          <p:nvPr/>
        </p:nvSpPr>
        <p:spPr>
          <a:xfrm>
            <a:off x="503746" y="4653136"/>
            <a:ext cx="3492189" cy="432048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A0054-078D-4069-96C6-5953347F9F70}"/>
              </a:ext>
            </a:extLst>
          </p:cNvPr>
          <p:cNvSpPr/>
          <p:nvPr/>
        </p:nvSpPr>
        <p:spPr>
          <a:xfrm>
            <a:off x="503745" y="5670540"/>
            <a:ext cx="3492189" cy="206732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33D7A5-76F8-4388-ACA4-374050920433}"/>
              </a:ext>
            </a:extLst>
          </p:cNvPr>
          <p:cNvSpPr/>
          <p:nvPr/>
        </p:nvSpPr>
        <p:spPr>
          <a:xfrm>
            <a:off x="503745" y="3429000"/>
            <a:ext cx="3492189" cy="11050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2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경필명조B" pitchFamily="2" charset="-127"/>
                <a:ea typeface="DX경필명조B" pitchFamily="2" charset="-127"/>
              </a:rPr>
              <a:t>GLM2 ROC Curve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C5438C-B628-440C-A573-40798E2C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3"/>
            <a:ext cx="8208912" cy="46953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EA045E-362D-42A0-ABD7-90CAFC66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861048"/>
            <a:ext cx="2592288" cy="864096"/>
          </a:xfrm>
          <a:prstGeom prst="rect">
            <a:avLst/>
          </a:prstGeom>
        </p:spPr>
      </p:pic>
      <p:pic>
        <p:nvPicPr>
          <p:cNvPr id="5" name="그림 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F1BC1D62-CA70-460C-AB1A-B06CD41B1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73425"/>
            <a:ext cx="8424936" cy="4866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45DB86-C086-4558-8CC5-51BBDB6B9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8" y="3788184"/>
            <a:ext cx="2688612" cy="808605"/>
          </a:xfrm>
          <a:prstGeom prst="rect">
            <a:avLst/>
          </a:prstGeom>
        </p:spPr>
      </p:pic>
      <p:pic>
        <p:nvPicPr>
          <p:cNvPr id="6" name="그림 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A6086380-168C-4921-A1CE-D2CE299B6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1" y="1673424"/>
            <a:ext cx="8585569" cy="4818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71D2ED-7B0D-41C0-85E9-E92173BCD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43" y="3585900"/>
            <a:ext cx="2006784" cy="491171"/>
          </a:xfrm>
          <a:prstGeom prst="rect">
            <a:avLst/>
          </a:prstGeom>
        </p:spPr>
      </p:pic>
      <p:pic>
        <p:nvPicPr>
          <p:cNvPr id="9" name="그림 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635DAB0F-E65F-4ADA-A291-EBC5851DF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24520"/>
            <a:ext cx="8424936" cy="46953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F12F52-F31C-4864-9DCF-9C37F59394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01008"/>
            <a:ext cx="2493965" cy="6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2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/>
          <p:cNvCxnSpPr/>
          <p:nvPr/>
        </p:nvCxnSpPr>
        <p:spPr>
          <a:xfrm>
            <a:off x="2051720" y="548680"/>
            <a:ext cx="709228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55576" y="260648"/>
            <a:ext cx="1806308" cy="64807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405825"/>
            <a:ext cx="1296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Content</a:t>
            </a:r>
            <a:endParaRPr lang="ko-KR" altLang="en-US" sz="2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980728"/>
            <a:ext cx="756084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데이터 소개</a:t>
            </a:r>
            <a:endParaRPr lang="en-US" altLang="ko-KR" sz="3000">
              <a:solidFill>
                <a:schemeClr val="tx2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분석 목표</a:t>
            </a:r>
            <a:r>
              <a:rPr lang="en-US" altLang="ko-KR" sz="30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0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en-US" altLang="ko-KR" sz="3000">
              <a:solidFill>
                <a:schemeClr val="tx2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0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    3-1. </a:t>
            </a:r>
            <a:r>
              <a:rPr lang="ko-KR" altLang="en-US" sz="30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모형 설정 및 해석</a:t>
            </a:r>
            <a:endParaRPr lang="en-US" altLang="ko-KR" sz="3000">
              <a:solidFill>
                <a:schemeClr val="tx2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0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    3-2. </a:t>
            </a:r>
            <a:r>
              <a:rPr lang="ko-KR" altLang="en-US" sz="30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예측력 비교</a:t>
            </a:r>
            <a:endParaRPr lang="en-US" altLang="ko-KR" sz="3000">
              <a:solidFill>
                <a:schemeClr val="tx2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0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4. </a:t>
            </a:r>
            <a:r>
              <a:rPr lang="ko-KR" altLang="en-US" sz="30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결론</a:t>
            </a:r>
            <a:endParaRPr lang="en-US" altLang="ko-KR" sz="3000">
              <a:solidFill>
                <a:schemeClr val="tx2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513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랏쏘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(lambda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값에 따른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MSE)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18" y="1844824"/>
            <a:ext cx="8117730" cy="457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796137" y="2276872"/>
            <a:ext cx="1008111" cy="3528392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3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랏쏘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(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분석 결과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67544" y="2600908"/>
            <a:ext cx="4896544" cy="97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67544" y="4293096"/>
            <a:ext cx="4824536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148064" y="3086962"/>
            <a:ext cx="360040" cy="342038"/>
          </a:xfrm>
          <a:prstGeom prst="rightArrow">
            <a:avLst/>
          </a:prstGeom>
          <a:noFill/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148064" y="4671138"/>
            <a:ext cx="360040" cy="342038"/>
          </a:xfrm>
          <a:prstGeom prst="rightArrow">
            <a:avLst/>
          </a:prstGeom>
          <a:noFill/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12160" y="2926685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MSE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최소일 때</a:t>
            </a:r>
            <a:endParaRPr lang="en-US" altLang="ko-KR">
              <a:latin typeface="DX경필명조B" pitchFamily="2" charset="-127"/>
              <a:ea typeface="DX경필명조B" pitchFamily="2" charset="-127"/>
            </a:endParaRPr>
          </a:p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Lasso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2160" y="4582869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MSE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최소일 때</a:t>
            </a:r>
            <a:endParaRPr lang="en-US" altLang="ko-KR">
              <a:latin typeface="DX경필명조B" pitchFamily="2" charset="-127"/>
              <a:ea typeface="DX경필명조B" pitchFamily="2" charset="-127"/>
            </a:endParaRPr>
          </a:p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1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표준편차 내의 좋은</a:t>
            </a:r>
            <a:endParaRPr lang="en-US" altLang="ko-KR">
              <a:latin typeface="DX경필명조B" pitchFamily="2" charset="-127"/>
              <a:ea typeface="DX경필명조B" pitchFamily="2" charset="-127"/>
            </a:endParaRPr>
          </a:p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Lasso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23762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5536" y="125946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랏쏘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(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계수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844824"/>
            <a:ext cx="7992889" cy="4565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813230" y="2348880"/>
            <a:ext cx="1614754" cy="504056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16016" y="4365104"/>
            <a:ext cx="1614754" cy="504056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716016" y="5589240"/>
            <a:ext cx="1614754" cy="504056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5041" y="4365104"/>
            <a:ext cx="1614754" cy="504056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8B54F-12B4-4D3F-BFA6-B2843DC17ACC}"/>
              </a:ext>
            </a:extLst>
          </p:cNvPr>
          <p:cNvSpPr/>
          <p:nvPr/>
        </p:nvSpPr>
        <p:spPr>
          <a:xfrm>
            <a:off x="4716016" y="3933056"/>
            <a:ext cx="1614754" cy="432048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840297-2AD6-4E28-A3E4-658A37A75FDC}"/>
              </a:ext>
            </a:extLst>
          </p:cNvPr>
          <p:cNvSpPr/>
          <p:nvPr/>
        </p:nvSpPr>
        <p:spPr>
          <a:xfrm>
            <a:off x="2813230" y="4365104"/>
            <a:ext cx="1614754" cy="468052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2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4" y="1700808"/>
            <a:ext cx="8167909" cy="480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5536" y="112474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랏쏘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(ROC Curve)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4" y="3703241"/>
            <a:ext cx="3719661" cy="11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2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280920" cy="4658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릿지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(lambda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값에 따른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MSE)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79912" y="2204864"/>
            <a:ext cx="828091" cy="3672408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4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릿지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(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분석 결과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148064" y="3086962"/>
            <a:ext cx="360040" cy="342038"/>
          </a:xfrm>
          <a:prstGeom prst="rightArrow">
            <a:avLst/>
          </a:prstGeom>
          <a:noFill/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148064" y="4671138"/>
            <a:ext cx="360040" cy="342038"/>
          </a:xfrm>
          <a:prstGeom prst="rightArrow">
            <a:avLst/>
          </a:prstGeom>
          <a:noFill/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12160" y="2926685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MSE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최소일 때</a:t>
            </a:r>
            <a:endParaRPr lang="en-US" altLang="ko-KR">
              <a:latin typeface="DX경필명조B" pitchFamily="2" charset="-127"/>
              <a:ea typeface="DX경필명조B" pitchFamily="2" charset="-127"/>
            </a:endParaRPr>
          </a:p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Lasso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2160" y="4582869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MSE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최소일 때</a:t>
            </a:r>
            <a:endParaRPr lang="en-US" altLang="ko-KR">
              <a:latin typeface="DX경필명조B" pitchFamily="2" charset="-127"/>
              <a:ea typeface="DX경필명조B" pitchFamily="2" charset="-127"/>
            </a:endParaRPr>
          </a:p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1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표준편차 내의 좋은</a:t>
            </a:r>
            <a:endParaRPr lang="en-US" altLang="ko-KR">
              <a:latin typeface="DX경필명조B" pitchFamily="2" charset="-127"/>
              <a:ea typeface="DX경필명조B" pitchFamily="2" charset="-127"/>
            </a:endParaRPr>
          </a:p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Lasso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값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13"/>
          <a:stretch/>
        </p:blipFill>
        <p:spPr bwMode="auto">
          <a:xfrm>
            <a:off x="651469" y="2564904"/>
            <a:ext cx="3416475" cy="1272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20"/>
          <a:stretch/>
        </p:blipFill>
        <p:spPr bwMode="auto">
          <a:xfrm>
            <a:off x="622576" y="4176806"/>
            <a:ext cx="3661392" cy="141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순서도: 처리 3"/>
          <p:cNvSpPr/>
          <p:nvPr/>
        </p:nvSpPr>
        <p:spPr>
          <a:xfrm>
            <a:off x="651469" y="4005064"/>
            <a:ext cx="608163" cy="28803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3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628800"/>
            <a:ext cx="8496944" cy="491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1520" y="1052736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릿지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(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계수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16631" y="6165304"/>
            <a:ext cx="1614754" cy="432048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78144" y="1988840"/>
            <a:ext cx="1698312" cy="36004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70867" y="4293096"/>
            <a:ext cx="1614754" cy="324036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5041" y="4293096"/>
            <a:ext cx="1614754" cy="576064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BB154E-4530-4B50-935D-CB135D60E506}"/>
              </a:ext>
            </a:extLst>
          </p:cNvPr>
          <p:cNvSpPr/>
          <p:nvPr/>
        </p:nvSpPr>
        <p:spPr>
          <a:xfrm>
            <a:off x="4916751" y="3969060"/>
            <a:ext cx="1614754" cy="324036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B986D2-B943-43E1-89DE-22CC62B50EAF}"/>
              </a:ext>
            </a:extLst>
          </p:cNvPr>
          <p:cNvSpPr/>
          <p:nvPr/>
        </p:nvSpPr>
        <p:spPr>
          <a:xfrm>
            <a:off x="5004048" y="2564904"/>
            <a:ext cx="1614754" cy="324036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23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릿지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(ROC Curve)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8064896" cy="463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7"/>
          <a:stretch/>
        </p:blipFill>
        <p:spPr bwMode="auto">
          <a:xfrm>
            <a:off x="4151545" y="3833041"/>
            <a:ext cx="3538116" cy="113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48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4CF998-551A-419F-BE69-5420386CF326}"/>
              </a:ext>
            </a:extLst>
          </p:cNvPr>
          <p:cNvSpPr txBox="1"/>
          <p:nvPr/>
        </p:nvSpPr>
        <p:spPr>
          <a:xfrm>
            <a:off x="467544" y="118670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경필명조B" pitchFamily="2" charset="-127"/>
                <a:ea typeface="DX경필명조B" pitchFamily="2" charset="-127"/>
              </a:rPr>
              <a:t>GAM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15B4291-089F-4720-BAF1-ACD2F0CC1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4" y="1628800"/>
            <a:ext cx="7692486" cy="49485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D3E95F-678F-49D1-9C20-810EA0EDCB68}"/>
              </a:ext>
            </a:extLst>
          </p:cNvPr>
          <p:cNvSpPr/>
          <p:nvPr/>
        </p:nvSpPr>
        <p:spPr>
          <a:xfrm>
            <a:off x="5148064" y="3212976"/>
            <a:ext cx="1584176" cy="331236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2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4CF998-551A-419F-BE69-5420386CF326}"/>
              </a:ext>
            </a:extLst>
          </p:cNvPr>
          <p:cNvSpPr txBox="1"/>
          <p:nvPr/>
        </p:nvSpPr>
        <p:spPr>
          <a:xfrm>
            <a:off x="467544" y="118670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GAM 2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C9DBB54-FC69-48A9-BF4A-F430772EF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368" y="1700808"/>
            <a:ext cx="8098080" cy="48965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D3E95F-678F-49D1-9C20-810EA0EDCB68}"/>
              </a:ext>
            </a:extLst>
          </p:cNvPr>
          <p:cNvSpPr/>
          <p:nvPr/>
        </p:nvSpPr>
        <p:spPr>
          <a:xfrm>
            <a:off x="5220072" y="4149081"/>
            <a:ext cx="1512168" cy="2016224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2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82085" y="1268760"/>
            <a:ext cx="3655791" cy="39604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5333" y="3790781"/>
            <a:ext cx="319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소개</a:t>
            </a:r>
            <a:endParaRPr lang="ko-KR" altLang="en-US" sz="36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1977" y="2361074"/>
            <a:ext cx="2259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01</a:t>
            </a:r>
            <a:endParaRPr lang="ko-KR" altLang="en-US" sz="4000" spc="-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42918" y="3012718"/>
            <a:ext cx="31922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7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4CF998-551A-419F-BE69-5420386CF326}"/>
              </a:ext>
            </a:extLst>
          </p:cNvPr>
          <p:cNvSpPr txBox="1"/>
          <p:nvPr/>
        </p:nvSpPr>
        <p:spPr>
          <a:xfrm>
            <a:off x="450927" y="118670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GAM 3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385ED0-2BEE-4553-9923-6987E1126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08" y="1700808"/>
            <a:ext cx="8177748" cy="48245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E43825-B7A2-419B-8AD8-E37BCF7B1935}"/>
              </a:ext>
            </a:extLst>
          </p:cNvPr>
          <p:cNvSpPr/>
          <p:nvPr/>
        </p:nvSpPr>
        <p:spPr>
          <a:xfrm>
            <a:off x="5076056" y="4221088"/>
            <a:ext cx="1528785" cy="1872208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2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경필명조B" pitchFamily="2" charset="-127"/>
                <a:ea typeface="DX경필명조B" pitchFamily="2" charset="-127"/>
              </a:rPr>
              <a:t>GAM3 ROC Curve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2" name="그림 1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2AE3E585-A2DE-4526-A37B-1AFFE0F00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136904" cy="4752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664F1E-0FC5-4F1C-8D1C-A48C49E85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96" y="3824089"/>
            <a:ext cx="2390822" cy="5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2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SVM (kernel=radial,linear)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1" y="1628801"/>
            <a:ext cx="3773309" cy="496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28800"/>
            <a:ext cx="4248472" cy="496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540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SVM1(kernel=radial) ROC Curve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64" y="1844824"/>
            <a:ext cx="804118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458" y="3878555"/>
            <a:ext cx="3661369" cy="9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2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SVM2(kernel=linear) ROC Curve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5"/>
            <a:ext cx="8136904" cy="4614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861048"/>
            <a:ext cx="3641229" cy="112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06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2474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Decision Tree (Pruning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전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720080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427984" y="1700808"/>
            <a:ext cx="720080" cy="36004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r="1"/>
          <a:stretch/>
        </p:blipFill>
        <p:spPr bwMode="auto">
          <a:xfrm>
            <a:off x="612948" y="5454258"/>
            <a:ext cx="7919491" cy="114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순서도: 처리 3"/>
          <p:cNvSpPr/>
          <p:nvPr/>
        </p:nvSpPr>
        <p:spPr>
          <a:xfrm>
            <a:off x="2555776" y="6453336"/>
            <a:ext cx="1296144" cy="144015"/>
          </a:xfrm>
          <a:prstGeom prst="flowChartProcess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5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5" y="1772816"/>
            <a:ext cx="7260437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12474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Decision Tree (Pruning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후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r="1"/>
          <a:stretch/>
        </p:blipFill>
        <p:spPr bwMode="auto">
          <a:xfrm>
            <a:off x="539552" y="5273388"/>
            <a:ext cx="8064896" cy="132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순서도: 처리 13"/>
          <p:cNvSpPr/>
          <p:nvPr/>
        </p:nvSpPr>
        <p:spPr>
          <a:xfrm>
            <a:off x="3203848" y="6381328"/>
            <a:ext cx="1728192" cy="216024"/>
          </a:xfrm>
          <a:prstGeom prst="flowChartProcess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2474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Decision Tree (Pruning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전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/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후 비교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113" y="1988840"/>
            <a:ext cx="367228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/>
          <a:stretch/>
        </p:blipFill>
        <p:spPr bwMode="auto">
          <a:xfrm>
            <a:off x="4499992" y="4293096"/>
            <a:ext cx="3312368" cy="2070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203848" y="3033826"/>
            <a:ext cx="684076" cy="251158"/>
          </a:xfrm>
          <a:prstGeom prst="rightArrow">
            <a:avLst/>
          </a:prstGeom>
          <a:noFill/>
          <a:ln w="222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3568" y="2710661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Pruning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전</a:t>
            </a:r>
            <a:endParaRPr lang="en-US" altLang="ko-KR">
              <a:latin typeface="DX경필명조B" pitchFamily="2" charset="-127"/>
              <a:ea typeface="DX경필명조B" pitchFamily="2" charset="-127"/>
            </a:endParaRPr>
          </a:p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Test data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적합 결과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72688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Pruning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후</a:t>
            </a:r>
            <a:endParaRPr lang="en-US" altLang="ko-KR">
              <a:latin typeface="DX경필명조B" pitchFamily="2" charset="-127"/>
              <a:ea typeface="DX경필명조B" pitchFamily="2" charset="-127"/>
            </a:endParaRPr>
          </a:p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Test data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적합 결과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3239852" y="5013176"/>
            <a:ext cx="684076" cy="251158"/>
          </a:xfrm>
          <a:prstGeom prst="rightArrow">
            <a:avLst/>
          </a:prstGeom>
          <a:noFill/>
          <a:ln w="222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32040" y="3645024"/>
            <a:ext cx="1224136" cy="288032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32040" y="6093296"/>
            <a:ext cx="1224136" cy="288032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5" grpId="0" animBg="1"/>
      <p:bldP spid="16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2474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Decision Tree (ROC Curve)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7" y="1700808"/>
            <a:ext cx="8297537" cy="487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 r="-1" b="7672"/>
          <a:stretch/>
        </p:blipFill>
        <p:spPr bwMode="auto">
          <a:xfrm>
            <a:off x="4139951" y="4067425"/>
            <a:ext cx="3406049" cy="102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4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0372" y="1663056"/>
            <a:ext cx="8292701" cy="479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5536" y="112474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Random Forest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2" name="순서도: 처리 1"/>
          <p:cNvSpPr/>
          <p:nvPr/>
        </p:nvSpPr>
        <p:spPr>
          <a:xfrm>
            <a:off x="400372" y="1503660"/>
            <a:ext cx="321618" cy="19714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82954" y="4797152"/>
            <a:ext cx="3084989" cy="360040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소개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32040" y="6156012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데이터 출처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: https://www.kaggle.com/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911" y="1268760"/>
            <a:ext cx="829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포르투갈 중등학교의 수학 및 언어 강좌를 대상으로 한 설문조사에서 얻은 데이터로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학생들에 대한 많은 흥미로운 사회적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성별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그리고 공부에 대한 정보를 포함한다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. 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" b="13273"/>
          <a:stretch/>
        </p:blipFill>
        <p:spPr bwMode="auto">
          <a:xfrm>
            <a:off x="395536" y="2204864"/>
            <a:ext cx="8172400" cy="368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11560" y="2420888"/>
            <a:ext cx="504056" cy="3465644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설명선 1 10"/>
          <p:cNvSpPr/>
          <p:nvPr/>
        </p:nvSpPr>
        <p:spPr>
          <a:xfrm>
            <a:off x="1907704" y="3068960"/>
            <a:ext cx="2088232" cy="648072"/>
          </a:xfrm>
          <a:prstGeom prst="borderCallout1">
            <a:avLst>
              <a:gd name="adj1" fmla="val 26502"/>
              <a:gd name="adj2" fmla="val 810"/>
              <a:gd name="adj3" fmla="val 112500"/>
              <a:gd name="adj4" fmla="val -38333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성적</a:t>
            </a:r>
          </a:p>
        </p:txBody>
      </p:sp>
      <p:sp>
        <p:nvSpPr>
          <p:cNvPr id="2" name="사각형 설명선 1"/>
          <p:cNvSpPr/>
          <p:nvPr/>
        </p:nvSpPr>
        <p:spPr>
          <a:xfrm>
            <a:off x="4716016" y="3051984"/>
            <a:ext cx="3744416" cy="1944216"/>
          </a:xfrm>
          <a:prstGeom prst="wedgeRectCallout">
            <a:avLst>
              <a:gd name="adj1" fmla="val -65380"/>
              <a:gd name="adj2" fmla="val -31564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상위 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30%(A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학점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) 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안에 드는 성적은 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1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그 외 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을 부여하여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 이항형 변수로 변환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61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57" y="1628800"/>
            <a:ext cx="8693073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5536" y="112474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Random Forest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86493" y="2348880"/>
            <a:ext cx="585084" cy="432048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2500" y="2348880"/>
            <a:ext cx="585084" cy="432048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98" y="1700808"/>
            <a:ext cx="8271075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5536" y="112474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Random Forest (ROC Curve)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b="9702"/>
          <a:stretch/>
        </p:blipFill>
        <p:spPr bwMode="auto">
          <a:xfrm>
            <a:off x="3851920" y="3933056"/>
            <a:ext cx="3732326" cy="87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4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/>
          <a:stretch/>
        </p:blipFill>
        <p:spPr bwMode="auto">
          <a:xfrm>
            <a:off x="433958" y="1772816"/>
            <a:ext cx="83865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Bagging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4501" y="4869160"/>
            <a:ext cx="3393396" cy="432048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Bagging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90427"/>
            <a:ext cx="8820472" cy="487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79512" y="2492896"/>
            <a:ext cx="585084" cy="432048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34988" y="2492896"/>
            <a:ext cx="585084" cy="432048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Bagging(ROC Curve)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1743819"/>
            <a:ext cx="8460432" cy="47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b="9700"/>
          <a:stretch/>
        </p:blipFill>
        <p:spPr bwMode="auto">
          <a:xfrm>
            <a:off x="3567165" y="4134581"/>
            <a:ext cx="4700678" cy="100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67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Gradient Boosting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/>
          <a:stretch/>
        </p:blipFill>
        <p:spPr bwMode="auto">
          <a:xfrm>
            <a:off x="502418" y="1844824"/>
            <a:ext cx="810203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27784" y="3861048"/>
            <a:ext cx="1197043" cy="1908212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83568" y="5157192"/>
            <a:ext cx="45365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2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Gradient Boosting(importance plot)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27292"/>
            <a:ext cx="8521803" cy="469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89881" y="1931895"/>
            <a:ext cx="609711" cy="777025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9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Gradient Boosting ROC Curve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85" y="1772816"/>
            <a:ext cx="8314088" cy="4741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7"/>
          <a:stretch/>
        </p:blipFill>
        <p:spPr bwMode="auto">
          <a:xfrm>
            <a:off x="4031524" y="4293096"/>
            <a:ext cx="3780836" cy="8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2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25946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Ada Boosting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이란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?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5" y="1838926"/>
            <a:ext cx="8258721" cy="468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/>
          <p:cNvSpPr/>
          <p:nvPr/>
        </p:nvSpPr>
        <p:spPr>
          <a:xfrm>
            <a:off x="2483768" y="2636912"/>
            <a:ext cx="1008112" cy="792088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9832" y="227687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accent1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가중치 증가</a:t>
            </a:r>
          </a:p>
        </p:txBody>
      </p:sp>
      <p:sp>
        <p:nvSpPr>
          <p:cNvPr id="14" name="타원 13"/>
          <p:cNvSpPr/>
          <p:nvPr/>
        </p:nvSpPr>
        <p:spPr>
          <a:xfrm>
            <a:off x="4139952" y="3140968"/>
            <a:ext cx="864096" cy="122413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60032" y="429309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accent2"/>
                </a:solidFill>
                <a:latin typeface="DX경필명조B" pitchFamily="2" charset="-127"/>
                <a:ea typeface="DX경필명조B" pitchFamily="2" charset="-127"/>
              </a:rPr>
              <a:t>가중치 증가</a:t>
            </a:r>
          </a:p>
        </p:txBody>
      </p:sp>
    </p:spTree>
    <p:extLst>
      <p:ext uri="{BB962C8B-B14F-4D97-AF65-F5344CB8AC3E}">
        <p14:creationId xmlns:p14="http://schemas.microsoft.com/office/powerpoint/2010/main" val="23762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4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25946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Ada Boosting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/>
          <a:stretch/>
        </p:blipFill>
        <p:spPr bwMode="auto">
          <a:xfrm>
            <a:off x="552658" y="1988740"/>
            <a:ext cx="8123797" cy="4320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43808" y="4185033"/>
            <a:ext cx="1080120" cy="1620231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7CBF48-A99C-4308-B8A9-98AFADFBF537}"/>
              </a:ext>
            </a:extLst>
          </p:cNvPr>
          <p:cNvSpPr/>
          <p:nvPr/>
        </p:nvSpPr>
        <p:spPr>
          <a:xfrm>
            <a:off x="683570" y="4653136"/>
            <a:ext cx="45365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7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소개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372105"/>
              </p:ext>
            </p:extLst>
          </p:nvPr>
        </p:nvGraphicFramePr>
        <p:xfrm>
          <a:off x="467544" y="1484783"/>
          <a:ext cx="8208912" cy="4824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변수명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변수뜻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Famsize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가족 구성원 수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LE3 (3</a:t>
                      </a:r>
                      <a:r>
                        <a:rPr lang="ko-KR" altLang="en-US" baseline="0">
                          <a:latin typeface="DX경필명조B" pitchFamily="2" charset="-127"/>
                          <a:ea typeface="DX경필명조B" pitchFamily="2" charset="-127"/>
                        </a:rPr>
                        <a:t> 이하</a:t>
                      </a:r>
                      <a:r>
                        <a:rPr lang="en-US" altLang="ko-KR" baseline="0">
                          <a:latin typeface="DX경필명조B" pitchFamily="2" charset="-127"/>
                          <a:ea typeface="DX경필명조B" pitchFamily="2" charset="-127"/>
                        </a:rPr>
                        <a:t>) | GT3 (3 </a:t>
                      </a:r>
                      <a:r>
                        <a:rPr lang="ko-KR" altLang="en-US" baseline="0">
                          <a:latin typeface="DX경필명조B" pitchFamily="2" charset="-127"/>
                          <a:ea typeface="DX경필명조B" pitchFamily="2" charset="-127"/>
                        </a:rPr>
                        <a:t>초과</a:t>
                      </a:r>
                      <a:r>
                        <a:rPr lang="en-US" altLang="ko-KR" baseline="0">
                          <a:latin typeface="DX경필명조B" pitchFamily="2" charset="-127"/>
                          <a:ea typeface="DX경필명조B" pitchFamily="2" charset="-127"/>
                        </a:rPr>
                        <a:t>)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Studytime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한 주의 공부 시간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1 (~15</a:t>
                      </a:r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분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) ~</a:t>
                      </a:r>
                      <a:r>
                        <a:rPr lang="en-US" altLang="ko-KR" baseline="0">
                          <a:latin typeface="DX경필명조B" pitchFamily="2" charset="-127"/>
                          <a:ea typeface="DX경필명조B" pitchFamily="2" charset="-127"/>
                        </a:rPr>
                        <a:t> 4 (1</a:t>
                      </a:r>
                      <a:r>
                        <a:rPr lang="ko-KR" altLang="en-US" baseline="0">
                          <a:latin typeface="DX경필명조B" pitchFamily="2" charset="-127"/>
                          <a:ea typeface="DX경필명조B" pitchFamily="2" charset="-127"/>
                        </a:rPr>
                        <a:t>시간 이상</a:t>
                      </a:r>
                      <a:r>
                        <a:rPr lang="en-US" altLang="ko-KR" baseline="0">
                          <a:latin typeface="DX경필명조B" pitchFamily="2" charset="-127"/>
                          <a:ea typeface="DX경필명조B" pitchFamily="2" charset="-127"/>
                        </a:rPr>
                        <a:t>)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Failures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유급 횟수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1,2,3,4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Romantic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솔로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or </a:t>
                      </a:r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커플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yes or no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Dalc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주중</a:t>
                      </a:r>
                      <a:r>
                        <a:rPr lang="ko-KR" altLang="en-US" baseline="0">
                          <a:latin typeface="DX경필명조B" pitchFamily="2" charset="-127"/>
                          <a:ea typeface="DX경필명조B" pitchFamily="2" charset="-127"/>
                        </a:rPr>
                        <a:t> 알코올 섭취량 </a:t>
                      </a:r>
                      <a:r>
                        <a:rPr lang="en-US" altLang="ko-KR" baseline="0">
                          <a:latin typeface="DX경필명조B" pitchFamily="2" charset="-127"/>
                          <a:ea typeface="DX경필명조B" pitchFamily="2" charset="-127"/>
                        </a:rPr>
                        <a:t>/ 1 (very low) ~5 (very high)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Walc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주말 알코올 섭취량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1(very</a:t>
                      </a:r>
                      <a:r>
                        <a:rPr lang="en-US" altLang="ko-KR" baseline="0">
                          <a:latin typeface="DX경필명조B" pitchFamily="2" charset="-127"/>
                          <a:ea typeface="DX경필명조B" pitchFamily="2" charset="-127"/>
                        </a:rPr>
                        <a:t> low) ~ 5 (very high)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Higher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더 높은 수준의 교육을 원하는지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yes or no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Famrel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가족간의 화목 관계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</a:t>
                      </a:r>
                      <a:r>
                        <a:rPr lang="en-US" altLang="ko-KR" baseline="0">
                          <a:latin typeface="DX경필명조B" pitchFamily="2" charset="-127"/>
                          <a:ea typeface="DX경필명조B" pitchFamily="2" charset="-127"/>
                        </a:rPr>
                        <a:t> 1 (very bad) ~ 5 (excellent)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Pstatus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부모님과 함께 사는지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T (living together)</a:t>
                      </a:r>
                      <a:r>
                        <a:rPr lang="en-US" altLang="ko-KR" baseline="0">
                          <a:latin typeface="DX경필명조B" pitchFamily="2" charset="-127"/>
                          <a:ea typeface="DX경필명조B" pitchFamily="2" charset="-127"/>
                        </a:rPr>
                        <a:t> or A (living apart)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245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Ada Boosting(importance plot)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00808"/>
            <a:ext cx="8297537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95536" y="1931895"/>
            <a:ext cx="609711" cy="777025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2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Ada Boosting ROC Curve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772816"/>
            <a:ext cx="824440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/>
          <a:stretch/>
        </p:blipFill>
        <p:spPr bwMode="auto">
          <a:xfrm>
            <a:off x="4009292" y="4184673"/>
            <a:ext cx="3612458" cy="882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2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XG Boosting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이란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?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A80E98-D610-424B-BE4F-1A49105E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73424"/>
            <a:ext cx="8316416" cy="49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40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XG Boosting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8A5835-D26E-4C6A-8BAE-E7DA527C2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6" r="466"/>
          <a:stretch/>
        </p:blipFill>
        <p:spPr>
          <a:xfrm>
            <a:off x="441656" y="1673425"/>
            <a:ext cx="8213158" cy="48667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83768" y="3212976"/>
            <a:ext cx="792088" cy="1944216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8DB9FF-BCD5-4A6F-826D-82F3145451D2}"/>
              </a:ext>
            </a:extLst>
          </p:cNvPr>
          <p:cNvSpPr/>
          <p:nvPr/>
        </p:nvSpPr>
        <p:spPr>
          <a:xfrm>
            <a:off x="611560" y="4653136"/>
            <a:ext cx="338437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5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C3FB91B-1DD2-48D1-83B1-3D98A34D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592796"/>
            <a:ext cx="8352928" cy="51485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B1B7DB-ADDE-4401-989C-E99B95A784AC}"/>
              </a:ext>
            </a:extLst>
          </p:cNvPr>
          <p:cNvSpPr/>
          <p:nvPr/>
        </p:nvSpPr>
        <p:spPr>
          <a:xfrm>
            <a:off x="323528" y="1772816"/>
            <a:ext cx="581445" cy="504056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XG Boosting(importance plot)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2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분석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XG Boosting ROC Curve</a:t>
            </a:r>
            <a:endParaRPr lang="ko-KR" altLang="en-US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C5438C-B628-440C-A573-40798E2C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44823"/>
            <a:ext cx="8208912" cy="46953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EA045E-362D-42A0-ABD7-90CAFC669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0"/>
          <a:stretch/>
        </p:blipFill>
        <p:spPr>
          <a:xfrm>
            <a:off x="4860032" y="3861048"/>
            <a:ext cx="242981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82085" y="1268760"/>
            <a:ext cx="3655791" cy="39604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5333" y="3790781"/>
            <a:ext cx="319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결론</a:t>
            </a:r>
            <a:endParaRPr lang="ko-KR" altLang="en-US" sz="36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1977" y="2361074"/>
            <a:ext cx="2259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0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04</a:t>
            </a:r>
            <a:endParaRPr lang="ko-KR" altLang="en-US" sz="4000" spc="-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42918" y="3012718"/>
            <a:ext cx="31922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219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498342" y="40466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결론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모델 선정 기준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46958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080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1.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같은 모델에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Seed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를 다르게 적용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09120"/>
            <a:ext cx="494347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1475656" y="2420888"/>
            <a:ext cx="3600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475656" y="4653136"/>
            <a:ext cx="3600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6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498342" y="40466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결론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모델 선정 기준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170080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2.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서로 다른 결과 도출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 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0" y="2174743"/>
            <a:ext cx="4262044" cy="449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70140"/>
            <a:ext cx="3863502" cy="443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3648" y="3645024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latin typeface="DX경필명조B" pitchFamily="2" charset="-127"/>
                <a:ea typeface="DX경필명조B" pitchFamily="2" charset="-127"/>
                <a:cs typeface="Ebrima" pitchFamily="2" charset="0"/>
              </a:rPr>
              <a:t>모든 모델에서 같은 현상 발생</a:t>
            </a:r>
            <a:r>
              <a:rPr lang="en-US" altLang="ko-KR" sz="4000">
                <a:latin typeface="DX경필명조B" pitchFamily="2" charset="-127"/>
                <a:ea typeface="DX경필명조B" pitchFamily="2" charset="-127"/>
                <a:cs typeface="Ebrima" pitchFamily="2" charset="0"/>
              </a:rPr>
              <a:t>.</a:t>
            </a:r>
            <a:endParaRPr lang="ko-KR" altLang="en-US" sz="4000">
              <a:latin typeface="DX경필명조B" pitchFamily="2" charset="-127"/>
              <a:ea typeface="DX경필명조B" pitchFamily="2" charset="-127"/>
              <a:cs typeface="Ebrima" pitchFamily="2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788024" y="2070140"/>
            <a:ext cx="0" cy="4671228"/>
          </a:xfrm>
          <a:prstGeom prst="line">
            <a:avLst/>
          </a:prstGeom>
          <a:ln w="34925">
            <a:solidFill>
              <a:srgbClr val="FF0000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8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498342" y="40466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결론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모델 선정 기준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170080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3. 100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번 실행 후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,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각 결과의 평균값 생성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12880" y="3573016"/>
            <a:ext cx="1310848" cy="129614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서로 다른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Seed</a:t>
            </a:r>
            <a:endParaRPr lang="ko-KR" altLang="en-US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3" name="순서도: 다중 문서 2"/>
          <p:cNvSpPr/>
          <p:nvPr/>
        </p:nvSpPr>
        <p:spPr>
          <a:xfrm>
            <a:off x="3093162" y="2852936"/>
            <a:ext cx="2414942" cy="2520280"/>
          </a:xfrm>
          <a:prstGeom prst="flowChartMultidocumen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각각의 모델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2406533" y="4113076"/>
            <a:ext cx="437275" cy="252028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곱셈 기호 4"/>
          <p:cNvSpPr/>
          <p:nvPr/>
        </p:nvSpPr>
        <p:spPr>
          <a:xfrm>
            <a:off x="5868144" y="3789040"/>
            <a:ext cx="720080" cy="756084"/>
          </a:xfrm>
          <a:prstGeom prst="mathMultiply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948264" y="386278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100</a:t>
            </a:r>
            <a:endParaRPr lang="ko-KR" altLang="en-US" sz="3600">
              <a:solidFill>
                <a:schemeClr val="tx2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9" name="위쪽 화살표 설명선 8"/>
          <p:cNvSpPr/>
          <p:nvPr/>
        </p:nvSpPr>
        <p:spPr>
          <a:xfrm>
            <a:off x="6012160" y="4797152"/>
            <a:ext cx="2664296" cy="1008112"/>
          </a:xfrm>
          <a:prstGeom prst="upArrowCallou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평균값 생성</a:t>
            </a:r>
          </a:p>
        </p:txBody>
      </p:sp>
    </p:spTree>
    <p:extLst>
      <p:ext uri="{BB962C8B-B14F-4D97-AF65-F5344CB8AC3E}">
        <p14:creationId xmlns:p14="http://schemas.microsoft.com/office/powerpoint/2010/main" val="371631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51923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소개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169059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601219"/>
            <a:ext cx="8675563" cy="506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1124744"/>
            <a:ext cx="334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기초통계량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52997" y="1772816"/>
            <a:ext cx="486755" cy="21602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48941" y="1772816"/>
            <a:ext cx="486755" cy="21602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37173" y="1772816"/>
            <a:ext cx="1782899" cy="21602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24328" y="1772816"/>
            <a:ext cx="486755" cy="21602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1560" y="2996952"/>
            <a:ext cx="2592288" cy="21602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17493" y="2996952"/>
            <a:ext cx="2646995" cy="21602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3528" y="4221088"/>
            <a:ext cx="2592288" cy="21602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1560" y="1772816"/>
            <a:ext cx="486755" cy="216024"/>
          </a:xfrm>
          <a:prstGeom prst="rect">
            <a:avLst/>
          </a:prstGeom>
          <a:solidFill>
            <a:schemeClr val="accent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45085" y="1772816"/>
            <a:ext cx="486755" cy="216024"/>
          </a:xfrm>
          <a:prstGeom prst="rect">
            <a:avLst/>
          </a:prstGeom>
          <a:solidFill>
            <a:schemeClr val="accent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364088" y="1772816"/>
            <a:ext cx="1800200" cy="216024"/>
          </a:xfrm>
          <a:prstGeom prst="rect">
            <a:avLst/>
          </a:prstGeom>
          <a:solidFill>
            <a:schemeClr val="accent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347864" y="2996952"/>
            <a:ext cx="2808312" cy="216024"/>
          </a:xfrm>
          <a:prstGeom prst="rect">
            <a:avLst/>
          </a:prstGeom>
          <a:solidFill>
            <a:schemeClr val="accent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059831" y="4221088"/>
            <a:ext cx="4951251" cy="216024"/>
          </a:xfrm>
          <a:prstGeom prst="rect">
            <a:avLst/>
          </a:prstGeom>
          <a:solidFill>
            <a:schemeClr val="accent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67544" y="5445224"/>
            <a:ext cx="1722965" cy="216024"/>
          </a:xfrm>
          <a:prstGeom prst="rect">
            <a:avLst/>
          </a:prstGeom>
          <a:solidFill>
            <a:schemeClr val="accent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24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79915" y="1169170"/>
            <a:ext cx="821315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498342" y="40466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결론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0966B1F-2B53-4E15-9D76-6C3FEE43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9" y="1775811"/>
            <a:ext cx="6486525" cy="464002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31FF16B-ABC1-4008-A4F4-13AC4A782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3" y="1969309"/>
            <a:ext cx="1800199" cy="43400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최종 결과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39552" y="2708920"/>
            <a:ext cx="633670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39552" y="3861048"/>
            <a:ext cx="633670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36649" y="5013176"/>
            <a:ext cx="633670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39552" y="6093296"/>
            <a:ext cx="144016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364088" y="3006718"/>
            <a:ext cx="1512168" cy="11733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092280" y="4139314"/>
            <a:ext cx="1512168" cy="369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498342" y="40466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결론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187460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Random Forest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700" b="5247"/>
          <a:stretch/>
        </p:blipFill>
        <p:spPr bwMode="auto">
          <a:xfrm>
            <a:off x="3779912" y="1916832"/>
            <a:ext cx="4320480" cy="4200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7106" y="3356992"/>
            <a:ext cx="2814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1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번 실행 했을 때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,</a:t>
            </a:r>
          </a:p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각 변수들의 중요도</a:t>
            </a:r>
            <a:endParaRPr lang="en-US" altLang="ko-KR">
              <a:latin typeface="DX경필명조B" pitchFamily="2" charset="-127"/>
              <a:ea typeface="DX경필명조B" pitchFamily="2" charset="-127"/>
            </a:endParaRPr>
          </a:p>
          <a:p>
            <a:endParaRPr lang="en-US" altLang="ko-KR">
              <a:latin typeface="DX경필명조B" pitchFamily="2" charset="-127"/>
              <a:ea typeface="DX경필명조B" pitchFamily="2" charset="-127"/>
            </a:endParaRPr>
          </a:p>
          <a:p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-&gt; MeanDecreaseGini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136904" cy="478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8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498342" y="40466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결론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544" y="134076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성적에 영향을 미치는 변수</a:t>
            </a:r>
            <a:endParaRPr lang="ko-KR" altLang="en-US" dirty="0"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234888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3847"/>
              </p:ext>
            </p:extLst>
          </p:nvPr>
        </p:nvGraphicFramePr>
        <p:xfrm>
          <a:off x="442470" y="2708920"/>
          <a:ext cx="8208912" cy="2888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변수명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변수뜻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Absences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학교 결석 횟수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0~93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Medu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엄마 교육 수준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0~4 (</a:t>
                      </a:r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범주형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)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Failures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유급 횟수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1,2,3,4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Mjob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엄마 직업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(</a:t>
                      </a:r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명목형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)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Health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DX경필명조B" pitchFamily="2" charset="-127"/>
                          <a:ea typeface="DX경필명조B" pitchFamily="2" charset="-127"/>
                        </a:rPr>
                        <a:t>현재 건강 상태 </a:t>
                      </a:r>
                      <a:r>
                        <a:rPr lang="en-US" altLang="ko-KR">
                          <a:latin typeface="DX경필명조B" pitchFamily="2" charset="-127"/>
                          <a:ea typeface="DX경필명조B" pitchFamily="2" charset="-127"/>
                        </a:rPr>
                        <a:t>/ 1~5</a:t>
                      </a:r>
                      <a:endParaRPr lang="ko-KR" altLang="en-US">
                        <a:latin typeface="DX경필명조B" pitchFamily="2" charset="-127"/>
                        <a:ea typeface="DX경필명조B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82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498342" y="404664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결론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1560" y="234888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1560" y="1529497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latin typeface="DX경필명조B" pitchFamily="2" charset="-127"/>
                <a:ea typeface="DX경필명조B" pitchFamily="2" charset="-127"/>
              </a:rPr>
              <a:t>예측률 </a:t>
            </a:r>
            <a:r>
              <a:rPr lang="en-US" altLang="ko-KR" sz="4000">
                <a:latin typeface="DX경필명조B" pitchFamily="2" charset="-127"/>
                <a:ea typeface="DX경필명조B" pitchFamily="2" charset="-127"/>
              </a:rPr>
              <a:t>= </a:t>
            </a:r>
          </a:p>
          <a:p>
            <a:r>
              <a:rPr lang="en-US" altLang="ko-KR" sz="4000">
                <a:latin typeface="DX경필명조B" pitchFamily="2" charset="-127"/>
                <a:ea typeface="DX경필명조B" pitchFamily="2" charset="-127"/>
              </a:rPr>
              <a:t>1 – OOB estimate of error rate</a:t>
            </a:r>
            <a:endParaRPr lang="ko-KR" altLang="en-US" sz="4000">
              <a:latin typeface="DX경필명조B" pitchFamily="2" charset="-127"/>
              <a:ea typeface="DX경필명조B" pitchFamily="2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2" y="2996952"/>
            <a:ext cx="73628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3761164"/>
            <a:ext cx="7696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latin typeface="DX경필명조B" pitchFamily="2" charset="-127"/>
                <a:ea typeface="DX경필명조B" pitchFamily="2" charset="-127"/>
              </a:rPr>
              <a:t>1 – 0.290 = 0.7095</a:t>
            </a:r>
            <a:endParaRPr lang="ko-KR" altLang="en-US" sz="6600"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26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0F41A4-DE89-4186-9488-B4DCB0FC34C8}"/>
              </a:ext>
            </a:extLst>
          </p:cNvPr>
          <p:cNvGrpSpPr/>
          <p:nvPr/>
        </p:nvGrpSpPr>
        <p:grpSpPr>
          <a:xfrm>
            <a:off x="2843808" y="3355043"/>
            <a:ext cx="5974036" cy="180000"/>
            <a:chOff x="3791745" y="3355043"/>
            <a:chExt cx="7965380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/>
            <p:nvPr/>
          </p:nvCxnSpPr>
          <p:spPr>
            <a:xfrm>
              <a:off x="3791745" y="3429000"/>
              <a:ext cx="7965380" cy="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7728182" y="3355043"/>
              <a:ext cx="180000" cy="180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A90D20-11BA-49C7-BAF0-B303194ECC57}"/>
              </a:ext>
            </a:extLst>
          </p:cNvPr>
          <p:cNvGrpSpPr/>
          <p:nvPr/>
        </p:nvGrpSpPr>
        <p:grpSpPr>
          <a:xfrm>
            <a:off x="0" y="1"/>
            <a:ext cx="3019610" cy="6502615"/>
            <a:chOff x="0" y="0"/>
            <a:chExt cx="4026147" cy="650261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A9F131-C806-4B87-8F21-8217CEB0F73F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28251C-818C-4F6E-81A8-C73DA45F00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C77127-6385-436A-A633-C405DA073EF0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04C8EF4-B16C-4181-A886-C661F108D6CC}"/>
                </a:ext>
              </a:extLst>
            </p:cNvPr>
            <p:cNvSpPr/>
            <p:nvPr/>
          </p:nvSpPr>
          <p:spPr>
            <a:xfrm rot="5400000">
              <a:off x="406038" y="5614573"/>
              <a:ext cx="367338" cy="316671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46C77127-6385-436A-A633-C405DA073EF0}"/>
              </a:ext>
            </a:extLst>
          </p:cNvPr>
          <p:cNvSpPr/>
          <p:nvPr/>
        </p:nvSpPr>
        <p:spPr>
          <a:xfrm>
            <a:off x="323528" y="3032976"/>
            <a:ext cx="135000" cy="180000"/>
          </a:xfrm>
          <a:prstGeom prst="ellipse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6012160" y="2492896"/>
            <a:ext cx="5112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감사합니다</a:t>
            </a:r>
            <a:r>
              <a:rPr lang="en-US" altLang="ko-KR" sz="4400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 sz="4400">
              <a:solidFill>
                <a:schemeClr val="tx2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82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55776" y="404664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데이터 소개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23528" y="1331476"/>
            <a:ext cx="334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상관관계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648072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/>
          <p:cNvSpPr/>
          <p:nvPr/>
        </p:nvSpPr>
        <p:spPr>
          <a:xfrm>
            <a:off x="3203848" y="3645024"/>
            <a:ext cx="1190987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 1 13"/>
          <p:cNvSpPr/>
          <p:nvPr/>
        </p:nvSpPr>
        <p:spPr>
          <a:xfrm>
            <a:off x="4788024" y="2924944"/>
            <a:ext cx="2088232" cy="648072"/>
          </a:xfrm>
          <a:prstGeom prst="borderCallout1">
            <a:avLst>
              <a:gd name="adj1" fmla="val 26502"/>
              <a:gd name="adj2" fmla="val 810"/>
              <a:gd name="adj3" fmla="val 112500"/>
              <a:gd name="adj4" fmla="val -383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엄마</a:t>
            </a:r>
            <a:r>
              <a:rPr lang="en-US" altLang="ko-KR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/</a:t>
            </a:r>
            <a:r>
              <a:rPr lang="ko-KR" altLang="en-US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아빠 </a:t>
            </a:r>
            <a:endParaRPr lang="en-US" altLang="ko-KR">
              <a:solidFill>
                <a:schemeClr val="tx2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2">
                    <a:lumMod val="50000"/>
                  </a:schemeClr>
                </a:solidFill>
                <a:latin typeface="DX경필명조B" pitchFamily="2" charset="-127"/>
                <a:ea typeface="DX경필명조B" pitchFamily="2" charset="-127"/>
              </a:rPr>
              <a:t>교육수준간</a:t>
            </a:r>
            <a:endParaRPr lang="ko-KR" altLang="en-US" sz="1600">
              <a:solidFill>
                <a:schemeClr val="tx2">
                  <a:lumMod val="50000"/>
                </a:schemeClr>
              </a:solidFill>
              <a:latin typeface="DX경필명조B" pitchFamily="2" charset="-127"/>
              <a:ea typeface="DX경필명조B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37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82085" y="1268760"/>
            <a:ext cx="3655791" cy="39604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5333" y="3790781"/>
            <a:ext cx="319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분석 목표</a:t>
            </a:r>
            <a:endParaRPr lang="ko-KR" altLang="en-US" sz="36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91977" y="2361074"/>
            <a:ext cx="2259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0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02</a:t>
            </a:r>
            <a:endParaRPr lang="ko-KR" altLang="en-US" sz="4000" spc="-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42918" y="3012718"/>
            <a:ext cx="31922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71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-7138" y="203736"/>
            <a:ext cx="1686737" cy="764705"/>
            <a:chOff x="-7734" y="203737"/>
            <a:chExt cx="1566790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756" y="261164"/>
              <a:ext cx="1333023" cy="273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DX경필명조B" pitchFamily="2" charset="-127"/>
                  <a:ea typeface="DX경필명조B" pitchFamily="2" charset="-127"/>
                </a:rPr>
                <a:t>Content</a:t>
              </a:r>
              <a:endParaRPr lang="ko-KR" altLang="en-US" sz="28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834699" y="40466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DX경필명조B" pitchFamily="2" charset="-127"/>
                <a:ea typeface="DX경필명조B" pitchFamily="2" charset="-127"/>
              </a:rPr>
              <a:t>분석 목표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DX경필명조B" pitchFamily="2" charset="-127"/>
              <a:ea typeface="DX경필명조B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7051" y="908720"/>
            <a:ext cx="4042901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1124744"/>
            <a:ext cx="334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주중 알코올 섭취량 </a:t>
            </a:r>
            <a:r>
              <a:rPr lang="en-US" altLang="ko-KR">
                <a:latin typeface="DX경필명조B" pitchFamily="2" charset="-127"/>
                <a:ea typeface="DX경필명조B" pitchFamily="2" charset="-127"/>
              </a:rPr>
              <a:t>~ </a:t>
            </a:r>
            <a:r>
              <a:rPr lang="ko-KR" altLang="en-US">
                <a:latin typeface="DX경필명조B" pitchFamily="2" charset="-127"/>
                <a:ea typeface="DX경필명조B" pitchFamily="2" charset="-127"/>
              </a:rPr>
              <a:t>성적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66" y="1740768"/>
            <a:ext cx="5546286" cy="47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설명선 1 1"/>
          <p:cNvSpPr/>
          <p:nvPr/>
        </p:nvSpPr>
        <p:spPr>
          <a:xfrm>
            <a:off x="6012160" y="4725144"/>
            <a:ext cx="2160240" cy="1080120"/>
          </a:xfrm>
          <a:prstGeom prst="borderCallout1">
            <a:avLst>
              <a:gd name="adj1" fmla="val 50737"/>
              <a:gd name="adj2" fmla="val -193"/>
              <a:gd name="adj3" fmla="val -72859"/>
              <a:gd name="adj4" fmla="val -35543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평균 성적이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눈에 띄게 </a:t>
            </a:r>
            <a:r>
              <a:rPr lang="ko-KR" altLang="en-US">
                <a:solidFill>
                  <a:schemeClr val="tx2"/>
                </a:solidFill>
                <a:latin typeface="DX경필명조B" pitchFamily="2" charset="-127"/>
                <a:ea typeface="DX경필명조B" pitchFamily="2" charset="-127"/>
              </a:rPr>
              <a:t>낮다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6012160" y="2276872"/>
            <a:ext cx="2160240" cy="1080120"/>
          </a:xfrm>
          <a:prstGeom prst="borderCallout1">
            <a:avLst>
              <a:gd name="adj1" fmla="val 50737"/>
              <a:gd name="adj2" fmla="val -193"/>
              <a:gd name="adj3" fmla="val 119713"/>
              <a:gd name="adj4" fmla="val -185786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평균 성적이 </a:t>
            </a:r>
            <a:endParaRPr lang="en-US" altLang="ko-KR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눈에 띄게 </a:t>
            </a:r>
            <a:r>
              <a:rPr lang="ko-KR" altLang="en-US">
                <a:solidFill>
                  <a:srgbClr val="FF0000"/>
                </a:solidFill>
                <a:latin typeface="DX경필명조B" pitchFamily="2" charset="-127"/>
                <a:ea typeface="DX경필명조B" pitchFamily="2" charset="-127"/>
              </a:rPr>
              <a:t>높다</a:t>
            </a:r>
            <a:r>
              <a:rPr lang="en-US" altLang="ko-KR">
                <a:solidFill>
                  <a:schemeClr val="tx1"/>
                </a:solidFill>
                <a:latin typeface="DX경필명조B" pitchFamily="2" charset="-127"/>
                <a:ea typeface="DX경필명조B" pitchFamily="2" charset="-127"/>
              </a:rPr>
              <a:t>.</a:t>
            </a:r>
            <a:endParaRPr lang="ko-KR" altLang="en-US">
              <a:solidFill>
                <a:schemeClr val="tx1"/>
              </a:solidFill>
              <a:latin typeface="DX경필명조B" pitchFamily="2" charset="-127"/>
              <a:ea typeface="DX경필명조B" pitchFamily="2" charset="-127"/>
            </a:endParaRPr>
          </a:p>
        </p:txBody>
      </p:sp>
      <p:sp>
        <p:nvSpPr>
          <p:cNvPr id="3" name="위쪽/아래쪽 화살표 2"/>
          <p:cNvSpPr/>
          <p:nvPr/>
        </p:nvSpPr>
        <p:spPr>
          <a:xfrm>
            <a:off x="6876256" y="3573016"/>
            <a:ext cx="432048" cy="936104"/>
          </a:xfrm>
          <a:prstGeom prst="upDown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875</Words>
  <Application>Microsoft Office PowerPoint</Application>
  <PresentationFormat>화면 슬라이드 쇼(4:3)</PresentationFormat>
  <Paragraphs>301</Paragraphs>
  <Slides>64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sau03</dc:creator>
  <cp:lastModifiedBy>Lee Junho</cp:lastModifiedBy>
  <cp:revision>119</cp:revision>
  <dcterms:created xsi:type="dcterms:W3CDTF">2019-05-26T06:43:50Z</dcterms:created>
  <dcterms:modified xsi:type="dcterms:W3CDTF">2021-02-03T00:56:56Z</dcterms:modified>
</cp:coreProperties>
</file>